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918400" cy="26517600"/>
  <p:notesSz cx="6980238" cy="9144000"/>
  <p:defaultTextStyle>
    <a:defPPr>
      <a:defRPr lang="en-US"/>
    </a:defPPr>
    <a:lvl1pPr marL="0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697898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3395796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5093698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6791597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8489495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0187393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1885291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13583193" algn="l" defTabSz="3395796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822" autoAdjust="0"/>
  </p:normalViewPr>
  <p:slideViewPr>
    <p:cSldViewPr snapToGrid="0" snapToObjects="1">
      <p:cViewPr varScale="1">
        <p:scale>
          <a:sx n="16" d="100"/>
          <a:sy n="16" d="100"/>
        </p:scale>
        <p:origin x="-2184" y="-198"/>
      </p:cViewPr>
      <p:guideLst>
        <p:guide orient="horz" pos="835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8237646"/>
            <a:ext cx="27980640" cy="568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5026640"/>
            <a:ext cx="23042880" cy="6776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9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95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9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90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8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85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83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81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4378" y="5094818"/>
            <a:ext cx="21476971" cy="108605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72028" y="5094818"/>
            <a:ext cx="63893700" cy="108605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3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7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7040015"/>
            <a:ext cx="27980640" cy="5266690"/>
          </a:xfrm>
        </p:spPr>
        <p:txBody>
          <a:bodyPr anchor="t"/>
          <a:lstStyle>
            <a:lvl1pPr algn="l">
              <a:defRPr sz="14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1239297"/>
            <a:ext cx="27980640" cy="5800723"/>
          </a:xfrm>
        </p:spPr>
        <p:txBody>
          <a:bodyPr anchor="b"/>
          <a:lstStyle>
            <a:lvl1pPr marL="0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1pPr>
            <a:lvl2pPr marL="16976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2pPr>
            <a:lvl3pPr marL="3395329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9300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790664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48832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18599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88365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581329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2037" y="29697258"/>
            <a:ext cx="42685333" cy="84003093"/>
          </a:xfrm>
        </p:spPr>
        <p:txBody>
          <a:bodyPr/>
          <a:lstStyle>
            <a:lvl1pPr>
              <a:defRPr sz="10400"/>
            </a:lvl1pPr>
            <a:lvl2pPr>
              <a:defRPr sz="8900"/>
            </a:lvl2pPr>
            <a:lvl3pPr>
              <a:defRPr sz="74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2" y="29697258"/>
            <a:ext cx="42685337" cy="84003093"/>
          </a:xfrm>
        </p:spPr>
        <p:txBody>
          <a:bodyPr/>
          <a:lstStyle>
            <a:lvl1pPr>
              <a:defRPr sz="10400"/>
            </a:lvl1pPr>
            <a:lvl2pPr>
              <a:defRPr sz="8900"/>
            </a:lvl2pPr>
            <a:lvl3pPr>
              <a:defRPr sz="74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061933"/>
            <a:ext cx="29626560" cy="441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5935771"/>
            <a:ext cx="14544677" cy="2473747"/>
          </a:xfrm>
        </p:spPr>
        <p:txBody>
          <a:bodyPr anchor="b"/>
          <a:lstStyle>
            <a:lvl1pPr marL="0" indent="0">
              <a:buNone/>
              <a:defRPr sz="8900" b="1"/>
            </a:lvl1pPr>
            <a:lvl2pPr marL="1697664" indent="0">
              <a:buNone/>
              <a:defRPr sz="7400" b="1"/>
            </a:lvl2pPr>
            <a:lvl3pPr marL="3395329" indent="0">
              <a:buNone/>
              <a:defRPr sz="6700" b="1"/>
            </a:lvl3pPr>
            <a:lvl4pPr marL="5093000" indent="0">
              <a:buNone/>
              <a:defRPr sz="5900" b="1"/>
            </a:lvl4pPr>
            <a:lvl5pPr marL="6790664" indent="0">
              <a:buNone/>
              <a:defRPr sz="5900" b="1"/>
            </a:lvl5pPr>
            <a:lvl6pPr marL="8488329" indent="0">
              <a:buNone/>
              <a:defRPr sz="5900" b="1"/>
            </a:lvl6pPr>
            <a:lvl7pPr marL="10185993" indent="0">
              <a:buNone/>
              <a:defRPr sz="5900" b="1"/>
            </a:lvl7pPr>
            <a:lvl8pPr marL="11883657" indent="0">
              <a:buNone/>
              <a:defRPr sz="5900" b="1"/>
            </a:lvl8pPr>
            <a:lvl9pPr marL="13581329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8409518"/>
            <a:ext cx="14544677" cy="15278313"/>
          </a:xfrm>
        </p:spPr>
        <p:txBody>
          <a:bodyPr/>
          <a:lstStyle>
            <a:lvl1pPr>
              <a:defRPr sz="8900"/>
            </a:lvl1pPr>
            <a:lvl2pPr>
              <a:defRPr sz="74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101" y="5935771"/>
            <a:ext cx="14550391" cy="2473747"/>
          </a:xfrm>
        </p:spPr>
        <p:txBody>
          <a:bodyPr anchor="b"/>
          <a:lstStyle>
            <a:lvl1pPr marL="0" indent="0">
              <a:buNone/>
              <a:defRPr sz="8900" b="1"/>
            </a:lvl1pPr>
            <a:lvl2pPr marL="1697664" indent="0">
              <a:buNone/>
              <a:defRPr sz="7400" b="1"/>
            </a:lvl2pPr>
            <a:lvl3pPr marL="3395329" indent="0">
              <a:buNone/>
              <a:defRPr sz="6700" b="1"/>
            </a:lvl3pPr>
            <a:lvl4pPr marL="5093000" indent="0">
              <a:buNone/>
              <a:defRPr sz="5900" b="1"/>
            </a:lvl4pPr>
            <a:lvl5pPr marL="6790664" indent="0">
              <a:buNone/>
              <a:defRPr sz="5900" b="1"/>
            </a:lvl5pPr>
            <a:lvl6pPr marL="8488329" indent="0">
              <a:buNone/>
              <a:defRPr sz="5900" b="1"/>
            </a:lvl6pPr>
            <a:lvl7pPr marL="10185993" indent="0">
              <a:buNone/>
              <a:defRPr sz="5900" b="1"/>
            </a:lvl7pPr>
            <a:lvl8pPr marL="11883657" indent="0">
              <a:buNone/>
              <a:defRPr sz="5900" b="1"/>
            </a:lvl8pPr>
            <a:lvl9pPr marL="13581329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101" y="8409518"/>
            <a:ext cx="14550391" cy="15278313"/>
          </a:xfrm>
        </p:spPr>
        <p:txBody>
          <a:bodyPr/>
          <a:lstStyle>
            <a:lvl1pPr>
              <a:defRPr sz="8900"/>
            </a:lvl1pPr>
            <a:lvl2pPr>
              <a:defRPr sz="74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5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8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7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055793"/>
            <a:ext cx="10829927" cy="4493260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1" y="1055800"/>
            <a:ext cx="18402300" cy="22632037"/>
          </a:xfrm>
        </p:spPr>
        <p:txBody>
          <a:bodyPr/>
          <a:lstStyle>
            <a:lvl1pPr>
              <a:defRPr sz="11900"/>
            </a:lvl1pPr>
            <a:lvl2pPr>
              <a:defRPr sz="10400"/>
            </a:lvl2pPr>
            <a:lvl3pPr>
              <a:defRPr sz="89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5549060"/>
            <a:ext cx="10829927" cy="18138777"/>
          </a:xfrm>
        </p:spPr>
        <p:txBody>
          <a:bodyPr/>
          <a:lstStyle>
            <a:lvl1pPr marL="0" indent="0">
              <a:buNone/>
              <a:defRPr sz="5200"/>
            </a:lvl1pPr>
            <a:lvl2pPr marL="1697664" indent="0">
              <a:buNone/>
              <a:defRPr sz="4500"/>
            </a:lvl2pPr>
            <a:lvl3pPr marL="3395329" indent="0">
              <a:buNone/>
              <a:defRPr sz="3700"/>
            </a:lvl3pPr>
            <a:lvl4pPr marL="5093000" indent="0">
              <a:buNone/>
              <a:defRPr sz="3300"/>
            </a:lvl4pPr>
            <a:lvl5pPr marL="6790664" indent="0">
              <a:buNone/>
              <a:defRPr sz="3300"/>
            </a:lvl5pPr>
            <a:lvl6pPr marL="8488329" indent="0">
              <a:buNone/>
              <a:defRPr sz="3300"/>
            </a:lvl6pPr>
            <a:lvl7pPr marL="10185993" indent="0">
              <a:buNone/>
              <a:defRPr sz="3300"/>
            </a:lvl7pPr>
            <a:lvl8pPr marL="11883657" indent="0">
              <a:buNone/>
              <a:defRPr sz="3300"/>
            </a:lvl8pPr>
            <a:lvl9pPr marL="13581329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54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8562321"/>
            <a:ext cx="19751040" cy="2191387"/>
          </a:xfrm>
        </p:spPr>
        <p:txBody>
          <a:bodyPr anchor="b"/>
          <a:lstStyle>
            <a:lvl1pPr algn="l">
              <a:defRPr sz="7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369397"/>
            <a:ext cx="19751040" cy="15910560"/>
          </a:xfrm>
        </p:spPr>
        <p:txBody>
          <a:bodyPr/>
          <a:lstStyle>
            <a:lvl1pPr marL="0" indent="0">
              <a:buNone/>
              <a:defRPr sz="11900"/>
            </a:lvl1pPr>
            <a:lvl2pPr marL="1697664" indent="0">
              <a:buNone/>
              <a:defRPr sz="10400"/>
            </a:lvl2pPr>
            <a:lvl3pPr marL="3395329" indent="0">
              <a:buNone/>
              <a:defRPr sz="8900"/>
            </a:lvl3pPr>
            <a:lvl4pPr marL="5093000" indent="0">
              <a:buNone/>
              <a:defRPr sz="7400"/>
            </a:lvl4pPr>
            <a:lvl5pPr marL="6790664" indent="0">
              <a:buNone/>
              <a:defRPr sz="7400"/>
            </a:lvl5pPr>
            <a:lvl6pPr marL="8488329" indent="0">
              <a:buNone/>
              <a:defRPr sz="7400"/>
            </a:lvl6pPr>
            <a:lvl7pPr marL="10185993" indent="0">
              <a:buNone/>
              <a:defRPr sz="7400"/>
            </a:lvl7pPr>
            <a:lvl8pPr marL="11883657" indent="0">
              <a:buNone/>
              <a:defRPr sz="7400"/>
            </a:lvl8pPr>
            <a:lvl9pPr marL="13581329" indent="0">
              <a:buNone/>
              <a:defRPr sz="7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0753708"/>
            <a:ext cx="19751040" cy="3112133"/>
          </a:xfrm>
        </p:spPr>
        <p:txBody>
          <a:bodyPr/>
          <a:lstStyle>
            <a:lvl1pPr marL="0" indent="0">
              <a:buNone/>
              <a:defRPr sz="5200"/>
            </a:lvl1pPr>
            <a:lvl2pPr marL="1697664" indent="0">
              <a:buNone/>
              <a:defRPr sz="4500"/>
            </a:lvl2pPr>
            <a:lvl3pPr marL="3395329" indent="0">
              <a:buNone/>
              <a:defRPr sz="3700"/>
            </a:lvl3pPr>
            <a:lvl4pPr marL="5093000" indent="0">
              <a:buNone/>
              <a:defRPr sz="3300"/>
            </a:lvl4pPr>
            <a:lvl5pPr marL="6790664" indent="0">
              <a:buNone/>
              <a:defRPr sz="3300"/>
            </a:lvl5pPr>
            <a:lvl6pPr marL="8488329" indent="0">
              <a:buNone/>
              <a:defRPr sz="3300"/>
            </a:lvl6pPr>
            <a:lvl7pPr marL="10185993" indent="0">
              <a:buNone/>
              <a:defRPr sz="3300"/>
            </a:lvl7pPr>
            <a:lvl8pPr marL="11883657" indent="0">
              <a:buNone/>
              <a:defRPr sz="3300"/>
            </a:lvl8pPr>
            <a:lvl9pPr marL="13581329" indent="0">
              <a:buNone/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4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061933"/>
            <a:ext cx="29626560" cy="4419600"/>
          </a:xfrm>
          <a:prstGeom prst="rect">
            <a:avLst/>
          </a:prstGeom>
        </p:spPr>
        <p:txBody>
          <a:bodyPr vert="horz" lIns="339530" tIns="169769" rIns="339530" bIns="1697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187446"/>
            <a:ext cx="29626560" cy="17500390"/>
          </a:xfrm>
          <a:prstGeom prst="rect">
            <a:avLst/>
          </a:prstGeom>
        </p:spPr>
        <p:txBody>
          <a:bodyPr vert="horz" lIns="339530" tIns="169769" rIns="339530" bIns="1697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4577888"/>
            <a:ext cx="7680960" cy="1411817"/>
          </a:xfrm>
          <a:prstGeom prst="rect">
            <a:avLst/>
          </a:prstGeom>
        </p:spPr>
        <p:txBody>
          <a:bodyPr vert="horz" lIns="339530" tIns="169769" rIns="339530" bIns="169769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F734-6E41-46E4-B993-6BA6A8D0A2B9}" type="datetimeFigureOut">
              <a:rPr lang="en-US" smtClean="0"/>
              <a:t>9/5/2012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4577888"/>
            <a:ext cx="10424160" cy="1411817"/>
          </a:xfrm>
          <a:prstGeom prst="rect">
            <a:avLst/>
          </a:prstGeom>
        </p:spPr>
        <p:txBody>
          <a:bodyPr vert="horz" lIns="339530" tIns="169769" rIns="339530" bIns="169769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4577888"/>
            <a:ext cx="7680960" cy="1411817"/>
          </a:xfrm>
          <a:prstGeom prst="rect">
            <a:avLst/>
          </a:prstGeom>
        </p:spPr>
        <p:txBody>
          <a:bodyPr vert="horz" lIns="339530" tIns="169769" rIns="339530" bIns="169769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28A8-5E25-48EB-84CD-5CAE79C2A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32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395329" rtl="0" eaLnBrk="1" latinLnBrk="0" hangingPunct="1">
        <a:spcBef>
          <a:spcPct val="0"/>
        </a:spcBef>
        <a:buNone/>
        <a:defRPr sz="1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3250" indent="-1273250" algn="l" defTabSz="3395329" rtl="0" eaLnBrk="1" latinLnBrk="0" hangingPunct="1">
        <a:spcBef>
          <a:spcPct val="20000"/>
        </a:spcBef>
        <a:buFont typeface="Arial" pitchFamily="34" charset="0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1pPr>
      <a:lvl2pPr marL="2758707" indent="-1061043" algn="l" defTabSz="3395329" rtl="0" eaLnBrk="1" latinLnBrk="0" hangingPunct="1">
        <a:spcBef>
          <a:spcPct val="20000"/>
        </a:spcBef>
        <a:buFont typeface="Arial" pitchFamily="34" charset="0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2pPr>
      <a:lvl3pPr marL="4244164" indent="-848836" algn="l" defTabSz="3395329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9" indent="-848836" algn="l" defTabSz="3395329" rtl="0" eaLnBrk="1" latinLnBrk="0" hangingPunct="1">
        <a:spcBef>
          <a:spcPct val="20000"/>
        </a:spcBef>
        <a:buFont typeface="Arial" pitchFamily="34" charset="0"/>
        <a:buChar char="–"/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639493" indent="-848836" algn="l" defTabSz="3395329" rtl="0" eaLnBrk="1" latinLnBrk="0" hangingPunct="1">
        <a:spcBef>
          <a:spcPct val="20000"/>
        </a:spcBef>
        <a:buFont typeface="Arial" pitchFamily="34" charset="0"/>
        <a:buChar char="»"/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37165" indent="-848836" algn="l" defTabSz="3395329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4829" indent="-848836" algn="l" defTabSz="3395329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2732493" indent="-848836" algn="l" defTabSz="3395329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4430157" indent="-848836" algn="l" defTabSz="3395329" rtl="0" eaLnBrk="1" latinLnBrk="0" hangingPunct="1">
        <a:spcBef>
          <a:spcPct val="20000"/>
        </a:spcBef>
        <a:buFont typeface="Arial" pitchFamily="34" charset="0"/>
        <a:buChar char="•"/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7664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5329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3000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790664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8329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5993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83657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81329" algn="l" defTabSz="3395329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7" Type="http://schemas.openxmlformats.org/officeDocument/2006/relationships/image" Target="../media/image6.jpeg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8" Type="http://schemas.openxmlformats.org/officeDocument/2006/relationships/image" Target="../media/image7.jpeg"/><Relationship Id="rId51" Type="http://schemas.openxmlformats.org/officeDocument/2006/relationships/image" Target="../media/image50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7000">
              <a:srgbClr val="F0A160"/>
            </a:gs>
            <a:gs pos="0">
              <a:schemeClr val="accent6">
                <a:lumMod val="40000"/>
                <a:lumOff val="60000"/>
              </a:schemeClr>
            </a:gs>
            <a:gs pos="99000">
              <a:schemeClr val="accent6">
                <a:lumMod val="7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1196" y="11382700"/>
            <a:ext cx="11574742" cy="826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1382700"/>
            <a:ext cx="11020424" cy="826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6959" y="95250"/>
            <a:ext cx="25772504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u="sng" dirty="0" smtClean="0">
                <a:solidFill>
                  <a:schemeClr val="bg1"/>
                </a:solidFill>
              </a:rPr>
              <a:t>Ultra Compact MRI:  A new realistic tool for </a:t>
            </a:r>
            <a:r>
              <a:rPr lang="en-US" sz="8000" i="1" u="sng" dirty="0" err="1" smtClean="0">
                <a:solidFill>
                  <a:schemeClr val="bg1"/>
                </a:solidFill>
              </a:rPr>
              <a:t>Xenopus</a:t>
            </a:r>
            <a:r>
              <a:rPr lang="en-US" sz="8000" u="sng" dirty="0" smtClean="0">
                <a:solidFill>
                  <a:schemeClr val="bg1"/>
                </a:solidFill>
              </a:rPr>
              <a:t> research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Andrew F. McDowell, ABQMR, Inc. Albuquerque, NM, USA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Rebecca </a:t>
            </a:r>
            <a:r>
              <a:rPr lang="en-US" sz="3600" dirty="0">
                <a:solidFill>
                  <a:schemeClr val="bg1"/>
                </a:solidFill>
              </a:rPr>
              <a:t>H</a:t>
            </a:r>
            <a:r>
              <a:rPr lang="en-US" sz="3600" dirty="0" smtClean="0">
                <a:solidFill>
                  <a:schemeClr val="bg1"/>
                </a:solidFill>
              </a:rPr>
              <a:t>artley, Therese Mitchell, University of New Mexico SOM, USA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Judith M. Thorn, Kelli Huber, Knox College, Galesburg, IL, USA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4201" y="25464654"/>
            <a:ext cx="1364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project is supported by Grant Number 1R43RR032603-01 from the National Center for Research Resources of the National Institutes of Health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Its contents are solely the responsibility of the authors and do not necessarily represent the official views of the NIH.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67851" y="21133378"/>
            <a:ext cx="11334575" cy="45858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 are looking for </a:t>
            </a:r>
            <a:r>
              <a:rPr lang="en-US" sz="3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collaborators!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Continued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 and funding development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using the device to achieve </a:t>
            </a:r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biological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research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goals.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Although the device does not provide optical resolution, it has unique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advantages that may allow new experiments.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 you have ideas for how this device might be helpful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Would you like to try these ideas in your 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own 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lab?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Contact: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Andrew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McDowell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mcdowell@abqmr.com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2602766"/>
            <a:ext cx="7748170" cy="840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Problem: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Imaging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interior of a </a:t>
            </a:r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Xenopus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embryo is difficult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3600" u="sng" dirty="0" smtClean="0">
              <a:solidFill>
                <a:schemeClr val="bg1"/>
              </a:solidFill>
            </a:endParaRPr>
          </a:p>
          <a:p>
            <a:r>
              <a:rPr lang="en-US" sz="3600" u="sng" dirty="0" smtClean="0">
                <a:solidFill>
                  <a:schemeClr val="bg1"/>
                </a:solidFill>
              </a:rPr>
              <a:t>Our </a:t>
            </a:r>
            <a:r>
              <a:rPr lang="en-US" sz="3600" u="sng" dirty="0">
                <a:solidFill>
                  <a:schemeClr val="bg1"/>
                </a:solidFill>
              </a:rPr>
              <a:t>S</a:t>
            </a:r>
            <a:r>
              <a:rPr lang="en-US" sz="3600" u="sng" dirty="0" smtClean="0">
                <a:solidFill>
                  <a:schemeClr val="bg1"/>
                </a:solidFill>
              </a:rPr>
              <a:t>olution</a:t>
            </a:r>
            <a:r>
              <a:rPr lang="en-US" sz="3600" u="sng" dirty="0">
                <a:solidFill>
                  <a:schemeClr val="bg1"/>
                </a:solidFill>
              </a:rPr>
              <a:t>: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Utilize miniaturization techniques &amp; expertise to aggressively optimize MRI as a tool for </a:t>
            </a:r>
            <a:r>
              <a:rPr lang="en-US" sz="2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Xenopus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research</a:t>
            </a:r>
          </a:p>
          <a:p>
            <a:pPr marL="2040798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Modest cost</a:t>
            </a:r>
          </a:p>
          <a:p>
            <a:pPr marL="2040798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use</a:t>
            </a:r>
          </a:p>
          <a:p>
            <a:pPr marL="2040798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Useful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12150" y="6834723"/>
            <a:ext cx="7827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Practical features of the UC-MRI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15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 x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 x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 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Sample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1.5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mm diameter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Required space: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1.5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 of bench top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Anticipated user: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Developmental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Biologist 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(with limited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MRI 	         knowledge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~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Idle equipment cost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~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Capital cost:	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&lt;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50,000 USD (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97216" y="3899786"/>
            <a:ext cx="8289377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Knox College Installation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~ 1600 km from R&amp;D lab (ABQMR)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Typical American liberal arts college (1400 students, no graduate programs)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Strong tradition of undergraduate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Device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was installed by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 developer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a standard developmental biology lab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Basic training provided in MRI theory and instrument use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follow-up visit to improve device performance, otherwise device has been operated by the biologists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Instrument in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 at Knox since early June 2012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non-MRI experts at Knox have produced our best images!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58" name="Group 2057"/>
          <p:cNvGrpSpPr/>
          <p:nvPr/>
        </p:nvGrpSpPr>
        <p:grpSpPr>
          <a:xfrm>
            <a:off x="8269251" y="3642610"/>
            <a:ext cx="7827337" cy="3014248"/>
            <a:chOff x="8269251" y="3642610"/>
            <a:chExt cx="7827337" cy="3014248"/>
          </a:xfrm>
        </p:grpSpPr>
        <p:pic>
          <p:nvPicPr>
            <p:cNvPr id="2065" name="Picture 7" descr="Description: C:\Users\Andrew\Documents\UCMRI\Photos\UC-MRI at Knox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251" y="3642610"/>
              <a:ext cx="3840218" cy="25525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9" name="TextBox 2048"/>
            <p:cNvSpPr txBox="1"/>
            <p:nvPr/>
          </p:nvSpPr>
          <p:spPr>
            <a:xfrm>
              <a:off x="8762748" y="6195193"/>
              <a:ext cx="6972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device in a 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typical </a:t>
              </a: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lab 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space (Knox College).</a:t>
              </a:r>
              <a:endPara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8" name="Picture 47" descr="C:\Users\Andrew\Documents\UCMRI\Photos\UC-MRI at Knox_1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1814" y="3642611"/>
              <a:ext cx="3934774" cy="25525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9" name="Group 2058"/>
          <p:cNvGrpSpPr/>
          <p:nvPr/>
        </p:nvGrpSpPr>
        <p:grpSpPr>
          <a:xfrm>
            <a:off x="24947263" y="3366433"/>
            <a:ext cx="7818056" cy="6777427"/>
            <a:chOff x="24905040" y="3366433"/>
            <a:chExt cx="7818056" cy="6777427"/>
          </a:xfrm>
        </p:grpSpPr>
        <p:pic>
          <p:nvPicPr>
            <p:cNvPr id="49" name="Picture 48" descr="C:\Users\Andrew\Documents\UCMRI\Photos\UC-MRI at Knox_4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05040" y="3366433"/>
              <a:ext cx="2438399" cy="1699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Picture 49" descr="C:\Users\Andrew\Documents\UCMRI\Photos\UC-MRI at Knox_5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5840" y="3366433"/>
              <a:ext cx="2559948" cy="16991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C:\Users\Andrew\Documents\UCMRI\Photos\UC-MRI at Knox_7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2840" y="3366433"/>
              <a:ext cx="2560256" cy="16991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1" name="Rectangle 2050"/>
            <p:cNvSpPr/>
            <p:nvPr/>
          </p:nvSpPr>
          <p:spPr>
            <a:xfrm>
              <a:off x="24905040" y="5065547"/>
              <a:ext cx="7812230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Typical Experimental Protocol</a:t>
              </a:r>
              <a:endPara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Embryo (or oocyte) selected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Sample tube over-filled with growth media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Embryo dropped </a:t>
              </a:r>
              <a:r>
                <a:rPr lang="en-US" sz="2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into tube </a:t>
              </a: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using large-bore syringe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Embryo falls down into the tube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Tube sealed with </a:t>
              </a:r>
              <a:r>
                <a:rPr lang="en-US" sz="24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parafilm</a:t>
              </a: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(or clay)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Tube inserted into magnet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“Scout” images used to position embryo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Research image type and parameters selected</a:t>
              </a:r>
            </a:p>
            <a:p>
              <a:pPr marL="342900" lvl="0" indent="-342900">
                <a:buFont typeface="Arial" pitchFamily="34" charset="0"/>
                <a:buChar char="•"/>
              </a:pPr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Data acquisition started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 </a:t>
              </a:r>
            </a:p>
            <a:p>
              <a:pPr lvl="0"/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Aside from the sample tube, nothing </a:t>
              </a:r>
              <a:r>
                <a:rPr lang="en-US" sz="24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new 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for a typical </a:t>
              </a:r>
              <a:r>
                <a:rPr lang="en-US" sz="24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lab.</a:t>
              </a:r>
              <a:endParaRPr lang="en-US" sz="2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2" name="Rectangle 2051"/>
          <p:cNvSpPr/>
          <p:nvPr/>
        </p:nvSpPr>
        <p:spPr>
          <a:xfrm>
            <a:off x="12991125" y="21772998"/>
            <a:ext cx="766155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can this be possible?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tiny magnet is still more powerful than typical human MRI.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Miniaturization improves the MRI signal-to-noise ratio for small samples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 at 16°C slows growth, allowing more time to build up signal-to-noise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Consistent physical size and NMR properties among embryos allow great simplification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controls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Size matters:</a:t>
            </a:r>
          </a:p>
          <a:p>
            <a:pPr marL="687388" lvl="1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Smaller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magnet is cheaper</a:t>
            </a:r>
          </a:p>
          <a:p>
            <a:pPr marL="687388" lvl="1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Smaller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better match to sample</a:t>
            </a:r>
          </a:p>
          <a:p>
            <a:pPr marL="687388" lvl="1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Smaller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easier to integrate into lab</a:t>
            </a:r>
          </a:p>
        </p:txBody>
      </p:sp>
      <p:sp>
        <p:nvSpPr>
          <p:cNvPr id="2053" name="Rectangle 2052"/>
          <p:cNvSpPr/>
          <p:nvPr/>
        </p:nvSpPr>
        <p:spPr>
          <a:xfrm>
            <a:off x="11371196" y="19648019"/>
            <a:ext cx="115747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embryo </a:t>
            </a:r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gastrulating in the </a:t>
            </a:r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UC-MRI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every 20.5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minutes starting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midblastula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2D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slice selective spin-echo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images. 64x64 pixels.  Resolution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32 µm in-plane, 500 µm thick slice.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16 °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 Images processed in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ImageJ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Repetition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 1.2s, echo time 10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16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averages. Total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elapsed time:  10.25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hours.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2053"/>
          <p:cNvSpPr/>
          <p:nvPr/>
        </p:nvSpPr>
        <p:spPr>
          <a:xfrm>
            <a:off x="152399" y="19672171"/>
            <a:ext cx="110204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development in </a:t>
            </a:r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UC-MRI </a:t>
            </a:r>
          </a:p>
          <a:p>
            <a:pPr lvl="0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Imaged every 20.5 minutes beginning at the one-cell stage. 2D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slice selective spin-echo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images. 64x64 pixels. Resolution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32 µm in-plane, 200 µm thick slice.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16 °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Images processed in </a:t>
            </a:r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ImageJ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 Repetition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 1.2s, echo time 10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16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averages. Total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elapsed time:  14.33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hours.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2054"/>
          <p:cNvSpPr/>
          <p:nvPr/>
        </p:nvSpPr>
        <p:spPr>
          <a:xfrm>
            <a:off x="23108064" y="17502346"/>
            <a:ext cx="49642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Staging by MRI</a:t>
            </a:r>
          </a:p>
          <a:p>
            <a:r>
              <a:rPr lang="en-US" sz="1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Nieuwkoop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Faber stage determined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visual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inspection, then quickly insertion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into the UC-MRI for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imaging. Images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slices in the three orthogonal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directions. 2D slice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elective spin-echo images. 64x64 pixels. Resolution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 32 µm in-plane,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µm thick slice.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16 °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No image processing. Repetition 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 1.2s, echo time 10 </a:t>
            </a:r>
            <a:r>
              <a:rPr lang="en-US" sz="1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16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averages. Time for each image:  1.28 minute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2055"/>
          <p:cNvSpPr/>
          <p:nvPr/>
        </p:nvSpPr>
        <p:spPr>
          <a:xfrm>
            <a:off x="381000" y="21772998"/>
            <a:ext cx="121790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Device </a:t>
            </a:r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Details                                                                                                           </a:t>
            </a:r>
            <a:r>
              <a:rPr lang="en-US" sz="1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Magnet:		Dipole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(North-South pole)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		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Experiments:	T</a:t>
            </a:r>
            <a:r>
              <a:rPr lang="en-US" sz="16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T</a:t>
            </a:r>
            <a:r>
              <a:rPr lang="en-US" sz="1600" baseline="-25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weighting</a:t>
            </a: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1.7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SmCo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Spin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Echo and Gradient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Echo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5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mm gap between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poles					2D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slice selective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imaging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1</a:t>
            </a:r>
            <a:r>
              <a:rPr lang="en-US" sz="1600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 2</a:t>
            </a:r>
            <a:r>
              <a:rPr lang="en-US" sz="1600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order field shim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coils					3D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phase encoded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imaging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&lt;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ppm field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uniformity			Resolution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32-64 µm (present limits)</a:t>
            </a:r>
          </a:p>
          <a:p>
            <a:pPr defTabSz="914400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0.1 °C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stability	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200-5000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µm thick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slice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Has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been operated at 14-34 °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		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selectable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~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 day to fully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equilibrate			Automation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	Repeated time course</a:t>
            </a:r>
          </a:p>
          <a:p>
            <a:pPr defTabSz="914400"/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&lt;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W total power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required			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Image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reconstruction and display</a:t>
            </a:r>
          </a:p>
          <a:p>
            <a:pPr defTabSz="914400"/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Data 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be exported to </a:t>
            </a:r>
            <a:r>
              <a:rPr lang="en-US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ImageJ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further processing &amp; analysis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38136"/>
            <a:ext cx="1981200" cy="135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509736"/>
            <a:ext cx="241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Confocal Microscopy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ear-surface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$$$$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Larabell</a:t>
            </a:r>
            <a:r>
              <a:rPr lang="en-US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et al, 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1996)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8247" r="50000" b="23906"/>
          <a:stretch/>
        </p:blipFill>
        <p:spPr bwMode="auto">
          <a:xfrm>
            <a:off x="2854201" y="3773036"/>
            <a:ext cx="2098799" cy="217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744" y="3985736"/>
            <a:ext cx="1409700" cy="133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5433536"/>
            <a:ext cx="1133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Histology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ot-live</a:t>
            </a:r>
            <a:endParaRPr 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846" y="6092566"/>
            <a:ext cx="17430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97337" y="6635356"/>
            <a:ext cx="19880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Traditional MRI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$$$$$$$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Papan</a:t>
            </a:r>
            <a:r>
              <a:rPr lang="en-US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et al. 2007)</a:t>
            </a:r>
            <a:endParaRPr 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024145" y="11785855"/>
            <a:ext cx="2524974" cy="5747089"/>
            <a:chOff x="18268086" y="11725227"/>
            <a:chExt cx="2524974" cy="5747089"/>
          </a:xfrm>
        </p:grpSpPr>
        <p:sp>
          <p:nvSpPr>
            <p:cNvPr id="13" name="Rectangle 12"/>
            <p:cNvSpPr/>
            <p:nvPr/>
          </p:nvSpPr>
          <p:spPr>
            <a:xfrm>
              <a:off x="18350439" y="11775238"/>
              <a:ext cx="2442621" cy="56970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268086" y="11725227"/>
              <a:ext cx="2524974" cy="5747089"/>
              <a:chOff x="18273910" y="10721970"/>
              <a:chExt cx="2524974" cy="5747089"/>
            </a:xfrm>
          </p:grpSpPr>
          <p:pic>
            <p:nvPicPr>
              <p:cNvPr id="43" name="Picture 42"/>
              <p:cNvPicPr/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8356264" y="10769600"/>
                <a:ext cx="8128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1776" y="10771187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6624" y="10771981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8284819" y="1072197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47" name="Picture 46"/>
              <p:cNvPicPr/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18356513" y="11585463"/>
                <a:ext cx="8128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Picture 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2481" y="11584782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52"/>
              <p:cNvPicPr/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19986084" y="11585462"/>
                <a:ext cx="812800" cy="81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18276858" y="11520489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7829" y="12401491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6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0892" y="12401490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7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4487" y="12401491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8276858" y="12346955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  <p:pic>
            <p:nvPicPr>
              <p:cNvPr id="63" name="Picture 5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1423" y="13215085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6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7040" y="13215086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7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5017" y="13217002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8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7039" y="14028678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0634" y="14028680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10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4022" y="14031060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9" name="TextBox 68"/>
              <p:cNvSpPr txBox="1"/>
              <p:nvPr/>
            </p:nvSpPr>
            <p:spPr>
              <a:xfrm>
                <a:off x="18280176" y="13143827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4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8273910" y="1395583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264" y="14842273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70893" y="14842273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2909" y="14844252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263" y="15657846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68234" y="15656138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81847" y="15656137"/>
                <a:ext cx="811213" cy="811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18277026" y="1477022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8277676" y="15585319"/>
                <a:ext cx="5325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6 ½ 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5539613" y="11770466"/>
            <a:ext cx="2535595" cy="5770067"/>
            <a:chOff x="21088348" y="11709838"/>
            <a:chExt cx="2535595" cy="5770067"/>
          </a:xfrm>
        </p:grpSpPr>
        <p:sp>
          <p:nvSpPr>
            <p:cNvPr id="17" name="Rectangle 16"/>
            <p:cNvSpPr/>
            <p:nvPr/>
          </p:nvSpPr>
          <p:spPr>
            <a:xfrm>
              <a:off x="21187136" y="11785398"/>
              <a:ext cx="2436807" cy="56852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5223" y="11785398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8663" y="11784651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2719" y="11785398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5601" y="12600028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6" name="Picture 22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138" y="12600028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7" name="Picture 23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2731" y="12598245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5223" y="13413980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138" y="13413980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2731" y="13413980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5221" y="14227574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2" name="Picture 28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6813" y="14227212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782" y="14227212"/>
              <a:ext cx="811212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1100253" y="1170983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7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1099885" y="1252455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8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1092747" y="13343957"/>
              <a:ext cx="6185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11 ½ 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1088348" y="1415834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136" y="15040738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5" name="Picture 3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6196" y="15040738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9790" y="15040737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7" name="Picture 3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7058" y="15855098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8" name="Picture 3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807" y="15855097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788" y="15855096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5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84983" y="16668692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5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807" y="16668690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5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0788" y="16668692"/>
              <a:ext cx="811213" cy="811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8" name="TextBox 107"/>
            <p:cNvSpPr txBox="1"/>
            <p:nvPr/>
          </p:nvSpPr>
          <p:spPr>
            <a:xfrm>
              <a:off x="21093105" y="14977162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1091890" y="15789337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100253" y="16594780"/>
              <a:ext cx="383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2060" name="Group 2059"/>
          <p:cNvGrpSpPr/>
          <p:nvPr/>
        </p:nvGrpSpPr>
        <p:grpSpPr>
          <a:xfrm>
            <a:off x="28181150" y="12367548"/>
            <a:ext cx="4580163" cy="5400292"/>
            <a:chOff x="27552500" y="12367548"/>
            <a:chExt cx="4580163" cy="5400292"/>
          </a:xfrm>
        </p:grpSpPr>
        <p:sp>
          <p:nvSpPr>
            <p:cNvPr id="33" name="TextBox 32"/>
            <p:cNvSpPr txBox="1"/>
            <p:nvPr/>
          </p:nvSpPr>
          <p:spPr>
            <a:xfrm>
              <a:off x="27638225" y="15090184"/>
              <a:ext cx="449443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Germinal Vesicle Breakdown</a:t>
              </a:r>
            </a:p>
            <a:p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maturation of a single oocyte </a:t>
              </a:r>
              <a:r>
                <a:rPr lang="en-US" sz="1800" i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 vivo 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after the addition of 2mM progesterone.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Hours post progesterone:  (A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 1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(B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 2 </a:t>
              </a:r>
              <a:r>
                <a:rPr lang="en-US" sz="18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(C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 3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D) 4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E) 5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F) 6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G) 7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H) 8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I) 9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J) 10 hours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K)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L) 11 </a:t>
              </a:r>
              <a:r>
                <a:rPr lang="en-US" sz="180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M) 13.25 </a:t>
              </a:r>
              <a:r>
                <a:rPr lang="en-US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hrs.  Images are heavily T2-weighted and show significant imaging artifacts.</a:t>
              </a:r>
              <a:endPara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57" name="Group 2056"/>
            <p:cNvGrpSpPr/>
            <p:nvPr/>
          </p:nvGrpSpPr>
          <p:grpSpPr>
            <a:xfrm>
              <a:off x="27552500" y="12367548"/>
              <a:ext cx="4580163" cy="2695571"/>
              <a:chOff x="66675" y="19937819"/>
              <a:chExt cx="4580163" cy="2695571"/>
            </a:xfrm>
          </p:grpSpPr>
          <p:pic>
            <p:nvPicPr>
              <p:cNvPr id="124" name="Picture 2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9937819"/>
                <a:ext cx="4492618" cy="26955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48" name="TextBox 2047"/>
              <p:cNvSpPr txBox="1"/>
              <p:nvPr/>
            </p:nvSpPr>
            <p:spPr>
              <a:xfrm>
                <a:off x="66675" y="19956868"/>
                <a:ext cx="458016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A               B                 C               D                E</a:t>
                </a:r>
              </a:p>
              <a:p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F               G                 H               I                  J</a:t>
                </a:r>
              </a:p>
              <a:p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1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en-US" sz="1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1400" dirty="0" smtClean="0">
                    <a:latin typeface="Arial" pitchFamily="34" charset="0"/>
                    <a:cs typeface="Arial" pitchFamily="34" charset="0"/>
                  </a:rPr>
                  <a:t>K                 L                M      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475" y="10440410"/>
            <a:ext cx="2633663" cy="12319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760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3703</TotalTime>
  <Words>804</Words>
  <Application>Microsoft Office PowerPoint</Application>
  <PresentationFormat>Custom</PresentationFormat>
  <Paragraphs>124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Andrew</cp:lastModifiedBy>
  <cp:revision>54</cp:revision>
  <cp:lastPrinted>2012-09-05T20:41:03Z</cp:lastPrinted>
  <dcterms:created xsi:type="dcterms:W3CDTF">2012-08-17T17:09:24Z</dcterms:created>
  <dcterms:modified xsi:type="dcterms:W3CDTF">2012-09-06T02:38:43Z</dcterms:modified>
</cp:coreProperties>
</file>